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94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58" r:id="rId28"/>
    <p:sldId id="259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533" autoAdjust="0"/>
    <p:restoredTop sz="94674" autoAdjust="0"/>
  </p:normalViewPr>
  <p:slideViewPr>
    <p:cSldViewPr snapToGrid="0" snapToObjects="1">
      <p:cViewPr>
        <p:scale>
          <a:sx n="78" d="100"/>
          <a:sy n="78" d="100"/>
        </p:scale>
        <p:origin x="-1546" y="-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jpeg>
</file>

<file path=ppt/media/image2.tiff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306400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72841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74250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0565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49117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516770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383092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23509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076144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8299656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62360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144597-C808-5040-ACCB-7E14BC3F29A7}" type="datetimeFigureOut">
              <a:rPr lang="en-US" smtClean="0"/>
              <a:pPr/>
              <a:t>12/28/2016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71B48-AD66-4C49-99CD-21B2081117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16468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ley.com/WileyCDA/WileyTitle/productCd-1119231388,descCd-buy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logs.computerworld.com/18351/a_stack_of_dvds_to_the_moon_and_bac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baselinemag.com/analytics-big-data/slideshows/surprising-statistics-about-big-data.html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dazeinfo.com/2014/05/02/rise-big-data-industry-market-worth-53-4-billion-2017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webopedia.com/quick_ref/important-big-data-facts-for-it-professionals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log.kurtosys.com/12-big-facts-about-big-data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arnraisersllc.com/2012/12/38-big-facts-big-data-companies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fool.com/investing/general/2014/03/29/10-fascinating-facts-about-the-mobile-internet.aspx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cnet.com/uk/news/nsa-claims-it-touches-only-1-6-percent-of-internet-traffic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datanami.com/2014/05/29/hadoop-market-grow-58-2020-report-says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computerworld.com/s/article/9067639/Study_Digital_universe_and_its_impact_bigger_than_we_though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techcrunch.com/2010/08/04/schmidt-data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zdnet.com/idc-smartphone-growth-to-continue-reach-1-2-billion-in-2014-7000029947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newsroom.cisco.com/ioe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chassis-plans.com/blog/big-data-interesting-facts-and-figures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businessinsider.com/the-lapd-is-predicting-where-crime-will-occur-based-on-computer-analysis-2014-6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ikibon.org/blog/big-data-statistics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mckinsey.com/insights/business_technology/big_data_the_next_frontier_for_innovation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dazeinfo.com/2014/05/02/rise-big-data-industry-market-worth-53-4-billion-2017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ley.com/buy/9781119231387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wiley.com/buy/9781118965832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BernardMarr" TargetMode="External"/><Relationship Id="rId3" Type="http://schemas.openxmlformats.org/officeDocument/2006/relationships/hyperlink" Target="http://www.forbes.com/sites/bernardmarr/" TargetMode="External"/><Relationship Id="rId7" Type="http://schemas.openxmlformats.org/officeDocument/2006/relationships/hyperlink" Target="https://www.linkedin.com/in/bernardmarr" TargetMode="External"/><Relationship Id="rId12" Type="http://schemas.openxmlformats.org/officeDocument/2006/relationships/hyperlink" Target="http://www.amazon.com/gp/product/1119231388/ref=as_li_qf_sp_asin_il_tl?ie=UTF8&amp;camp=1789&amp;creative=9325&amp;creativeASIN=1119231388&amp;linkCode=as2&amp;tag=httpwwwapinst-20&amp;linkId=YAS2WNM6NDLJ62ZM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user/bernardmarr?feature=watch" TargetMode="External"/><Relationship Id="rId11" Type="http://schemas.openxmlformats.org/officeDocument/2006/relationships/hyperlink" Target="https://www.amazon.co.uk/Big-Data-Practice-Cases-Extraordinary/dp/1119231388?ie=UTF8&amp;camp=1634&amp;creative=6738&amp;creativeASIN=1119231388&amp;linkCode=as2&amp;redirect=true&amp;ref_=as_li_qf_sp_asin_il_tl&amp;tag=wwwwapinstitu-21" TargetMode="External"/><Relationship Id="rId5" Type="http://schemas.openxmlformats.org/officeDocument/2006/relationships/hyperlink" Target="https://www.facebook.com/apinstitute" TargetMode="External"/><Relationship Id="rId10" Type="http://schemas.openxmlformats.org/officeDocument/2006/relationships/hyperlink" Target="https://www.facebook.com/BernardWMarr/" TargetMode="External"/><Relationship Id="rId4" Type="http://schemas.openxmlformats.org/officeDocument/2006/relationships/hyperlink" Target="https://www.linkedin.com/today/posts/bernardmarr" TargetMode="External"/><Relationship Id="rId9" Type="http://schemas.openxmlformats.org/officeDocument/2006/relationships/hyperlink" Target="https://plus.google.com/112735442179895525362/post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-01.ibm.com/software/data/bigdata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arnraisersllc.com/2012/12/38-big-facts-big-data-companies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waterfordtechnologies.com/blog/file-archiving/big-data-interesting-fact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blog.qmee.com/wp-content/uploads/2013/07/Qmee-Online-In-60-Seconds2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.internetlivestats.com/google-search-statistics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yt/press/en-GB/statistics.html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://www.wiley.com/WileyCDA/WileyTitle/productCd-1119231388,descCd-buy.html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yt/press/en-GB/statistic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hlinkClick r:id="rId3"/>
          </p:cNvPr>
          <p:cNvSpPr/>
          <p:nvPr/>
        </p:nvSpPr>
        <p:spPr>
          <a:xfrm>
            <a:off x="7259712" y="5118261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697843" y="1420896"/>
            <a:ext cx="7772400" cy="2043658"/>
          </a:xfrm>
        </p:spPr>
        <p:txBody>
          <a:bodyPr>
            <a:noAutofit/>
          </a:bodyPr>
          <a:lstStyle/>
          <a:p>
            <a:r>
              <a:rPr lang="en-GB" sz="15000" b="1" dirty="0" smtClean="0"/>
              <a:t>BIG Data</a:t>
            </a:r>
            <a:endParaRPr lang="en-GB" sz="15000" b="1" dirty="0"/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263563" y="3365661"/>
            <a:ext cx="8640960" cy="175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8800" b="1" dirty="0" smtClean="0">
                <a:solidFill>
                  <a:schemeClr val="accent6">
                    <a:lumMod val="75000"/>
                  </a:schemeClr>
                </a:solidFill>
              </a:rPr>
              <a:t>25</a:t>
            </a:r>
            <a:r>
              <a:rPr lang="en-GB" sz="66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GB" sz="6600" dirty="0" smtClean="0">
                <a:solidFill>
                  <a:schemeClr val="tx1"/>
                </a:solidFill>
              </a:rPr>
              <a:t>Need-to-Know Facts</a:t>
            </a:r>
            <a:endParaRPr lang="en-GB" sz="6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75413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340768"/>
            <a:ext cx="4968552" cy="3985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If you burned </a:t>
            </a:r>
          </a:p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all of the data created in just one day onto DVDs, you could stack them on top of each other and reach the moon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–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twice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</a:p>
          <a:p>
            <a:pPr lvl="0" algn="ctr"/>
            <a:endParaRPr lang="en-GB" sz="9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9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294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7584" y="1052736"/>
            <a:ext cx="5184576" cy="44012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AT&amp;T is thought </a:t>
            </a:r>
          </a:p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to hold the world’s largest volume of data in one unique database – its phone records database is 312 terabytes in size, and contains almost 2 trillion rows. </a:t>
            </a: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10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73368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124744"/>
            <a:ext cx="4968552" cy="3916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40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570 new 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40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websites spring into existence every minute of every day.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u="sng" dirty="0" smtClean="0">
                <a:solidFill>
                  <a:srgbClr val="FFFFFF"/>
                </a:solidFill>
                <a:latin typeface="Arial"/>
                <a:ea typeface="Calibri"/>
                <a:cs typeface="Times New Roman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ea typeface="Calibri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11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928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83568" y="836712"/>
            <a:ext cx="5400600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ea typeface="Calibri"/>
              </a:rPr>
              <a:t>1.9 million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ea typeface="Calibri"/>
              </a:rPr>
              <a:t>IT jobs will be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ea typeface="Calibri"/>
              </a:rPr>
              <a:t>created in the US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ea typeface="Calibri"/>
              </a:rPr>
              <a:t>by 2015 to carry out big data projects. Each of those will be supported by 3 new jobs created outside of IT – meaning a total of 6 million new jobs thanks to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ea typeface="Calibri"/>
              </a:rPr>
              <a:t>big data. </a:t>
            </a: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ea typeface="Calibri"/>
                <a:hlinkClick r:id="rId4"/>
              </a:rPr>
              <a:t>Source</a:t>
            </a:r>
            <a:r>
              <a:rPr lang="en-GB" sz="2000" b="1" dirty="0" smtClean="0">
                <a:solidFill>
                  <a:srgbClr val="FFFFFF"/>
                </a:solidFill>
              </a:rPr>
              <a:t> 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12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21455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13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267744" y="1340768"/>
            <a:ext cx="4536504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600" b="1" dirty="0">
                <a:solidFill>
                  <a:srgbClr val="FFFFFF"/>
                </a:solidFill>
                <a:latin typeface="Arial"/>
                <a:ea typeface="Calibri"/>
              </a:rPr>
              <a:t>Today’s data centres occupy an area of land equal in size to almost 6,000 football fields. </a:t>
            </a:r>
            <a:endParaRPr lang="en-GB" sz="3600" b="1" dirty="0" smtClean="0">
              <a:solidFill>
                <a:srgbClr val="FFFFFF"/>
              </a:solidFill>
              <a:latin typeface="Arial"/>
              <a:ea typeface="Calibri"/>
            </a:endParaRP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ea typeface="Calibri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ea typeface="Calibri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5566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14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115616" y="1268760"/>
            <a:ext cx="4608512" cy="41126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32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Between them, companies monitoring Twitter to measure “sentiment” </a:t>
            </a:r>
            <a:r>
              <a:rPr lang="en-GB" sz="3200" b="1" dirty="0" err="1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analyze</a:t>
            </a:r>
            <a:r>
              <a:rPr lang="en-GB" sz="32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 12 terabytes of tweets every day. 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en-GB" sz="1200" b="1" dirty="0">
              <a:solidFill>
                <a:srgbClr val="FFFFFF"/>
              </a:solidFill>
              <a:latin typeface="Arial"/>
              <a:ea typeface="Calibri"/>
              <a:cs typeface="Times New Roman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u="sng" dirty="0" smtClean="0">
                <a:solidFill>
                  <a:srgbClr val="FFFFFF"/>
                </a:solidFill>
                <a:latin typeface="Arial"/>
                <a:ea typeface="Calibri"/>
                <a:cs typeface="Times New Roman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4157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79712" y="1268760"/>
            <a:ext cx="5112568" cy="4001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The amount of data transferred over mobile networks increased by 81% to 1.5 </a:t>
            </a:r>
            <a:r>
              <a:rPr lang="en-GB" sz="2800" b="1" dirty="0" err="1">
                <a:solidFill>
                  <a:srgbClr val="FFFFFF"/>
                </a:solidFill>
                <a:latin typeface="Arial"/>
                <a:cs typeface="Arial"/>
              </a:rPr>
              <a:t>exabytes</a:t>
            </a:r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(1.5 billion gigabytes) per month between 2012 and 2014. Video accounts for 53% of that total. </a:t>
            </a:r>
          </a:p>
          <a:p>
            <a:pPr lvl="0" algn="ctr"/>
            <a:endParaRPr lang="en-GB" sz="10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15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70930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196752"/>
            <a:ext cx="4606497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The NSA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is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thought to </a:t>
            </a:r>
            <a:r>
              <a:rPr lang="en-GB" sz="3200" b="1" dirty="0" err="1">
                <a:solidFill>
                  <a:srgbClr val="FFFFFF"/>
                </a:solidFill>
                <a:latin typeface="Arial"/>
                <a:cs typeface="Arial"/>
              </a:rPr>
              <a:t>analyze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 1.6% of all global internet traffic – around 30 petabytes (30 million gigabytes) every 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day. </a:t>
            </a:r>
            <a:endParaRPr lang="en-GB" sz="32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32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16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73064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980728"/>
            <a:ext cx="4968552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The value of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lang="en-GB" sz="3200" b="1" dirty="0" err="1">
                <a:solidFill>
                  <a:srgbClr val="FFFFFF"/>
                </a:solidFill>
                <a:latin typeface="Arial"/>
                <a:cs typeface="Arial"/>
              </a:rPr>
              <a:t>Hadoop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 market is expected to soar from $2 billion in 2013 to $50 billion by 2020, according to market research firm Allied Market Research.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8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17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1064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052736"/>
            <a:ext cx="4606497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The number </a:t>
            </a:r>
          </a:p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of Bits of information stored in the digital universe is thought to have exceeded the number of stars in the physical universe in 2007. </a:t>
            </a:r>
          </a:p>
          <a:p>
            <a:pPr lvl="0" algn="ctr"/>
            <a:endParaRPr lang="en-GB" sz="10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18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244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Oval 12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/>
          <p:cNvSpPr/>
          <p:nvPr/>
        </p:nvSpPr>
        <p:spPr>
          <a:xfrm>
            <a:off x="2267744" y="1412776"/>
            <a:ext cx="4572000" cy="390876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/>
            <a:r>
              <a:rPr lang="en-GB" sz="3600" b="1" dirty="0">
                <a:solidFill>
                  <a:srgbClr val="FFFFFF"/>
                </a:solidFill>
                <a:latin typeface="Arial"/>
                <a:cs typeface="Arial"/>
              </a:rPr>
              <a:t>Every 2 </a:t>
            </a:r>
            <a:r>
              <a:rPr lang="en-GB" sz="3600" b="1" dirty="0" smtClean="0">
                <a:solidFill>
                  <a:srgbClr val="FFFFFF"/>
                </a:solidFill>
                <a:latin typeface="Arial"/>
                <a:cs typeface="Arial"/>
              </a:rPr>
              <a:t>days</a:t>
            </a:r>
          </a:p>
          <a:p>
            <a:pPr lvl="0" algn="ctr"/>
            <a:r>
              <a:rPr lang="en-GB" sz="3600" b="1" dirty="0" smtClean="0">
                <a:solidFill>
                  <a:srgbClr val="FFFFFF"/>
                </a:solidFill>
                <a:latin typeface="Arial"/>
                <a:cs typeface="Arial"/>
              </a:rPr>
              <a:t>we </a:t>
            </a:r>
            <a:r>
              <a:rPr lang="en-GB" sz="3600" b="1" dirty="0">
                <a:solidFill>
                  <a:srgbClr val="FFFFFF"/>
                </a:solidFill>
                <a:latin typeface="Arial"/>
                <a:cs typeface="Arial"/>
              </a:rPr>
              <a:t>create as much information as we did from the beginning of time until </a:t>
            </a:r>
            <a:r>
              <a:rPr lang="en-GB" sz="3600" b="1" dirty="0" smtClean="0">
                <a:solidFill>
                  <a:srgbClr val="FFFFFF"/>
                </a:solidFill>
                <a:latin typeface="Arial"/>
                <a:cs typeface="Arial"/>
              </a:rPr>
              <a:t>2003.</a:t>
            </a: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5536" y="188640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</a:rPr>
              <a:t>1</a:t>
            </a:r>
            <a:endParaRPr lang="en-GB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45302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980728"/>
            <a:ext cx="4968552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This year, </a:t>
            </a:r>
          </a:p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there will be over 1.2</a:t>
            </a:r>
          </a:p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 billion smart phones in the world (which are stuffed full of sensors and data collection features), and the growth is predicted to continue. </a:t>
            </a:r>
            <a:endParaRPr lang="en-GB" sz="30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19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24531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126480"/>
            <a:ext cx="4606497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The boom of </a:t>
            </a:r>
          </a:p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the Internet of Things</a:t>
            </a:r>
          </a:p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 will mean that the amount of devices connected to the Internet will rise from about 13 billion today to </a:t>
            </a:r>
          </a:p>
          <a:p>
            <a:pPr lvl="0" algn="ctr"/>
            <a:r>
              <a:rPr lang="en-GB" sz="3000" b="1" dirty="0">
                <a:solidFill>
                  <a:srgbClr val="FFFFFF"/>
                </a:solidFill>
                <a:latin typeface="Arial"/>
                <a:cs typeface="Arial"/>
              </a:rPr>
              <a:t>50 billion by 2020. </a:t>
            </a:r>
            <a:endParaRPr lang="en-GB" sz="30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20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592444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188035"/>
            <a:ext cx="5040560" cy="42627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2700" b="1" dirty="0">
                <a:solidFill>
                  <a:srgbClr val="FFFFFF"/>
                </a:solidFill>
                <a:latin typeface="Arial"/>
                <a:cs typeface="Arial"/>
              </a:rPr>
              <a:t>12 million RFID tags </a:t>
            </a:r>
          </a:p>
          <a:p>
            <a:pPr lvl="0" algn="ctr"/>
            <a:r>
              <a:rPr lang="en-GB" sz="2700" b="1" dirty="0">
                <a:solidFill>
                  <a:srgbClr val="FFFFFF"/>
                </a:solidFill>
                <a:latin typeface="Arial"/>
                <a:cs typeface="Arial"/>
              </a:rPr>
              <a:t>– used to capture data and track movement of objects in the physical world – had been sold in by 2011. By 2021, it is estimated that number will have risen to 209 billion as the Internet of Things takes off</a:t>
            </a:r>
            <a:r>
              <a:rPr lang="en-GB" sz="2700" b="1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21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7576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55576" y="1054472"/>
            <a:ext cx="5256584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Big data has been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used to predict crimes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before they happen – a “predictive policing” trial in California was able to identify areas where crime will occur three times more accurately than existing methods of forecasting. </a:t>
            </a:r>
            <a:endParaRPr lang="en-GB" sz="28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22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3786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052736"/>
            <a:ext cx="4968552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By better integrating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big data analytics into healthcare, the industry could save $300bn a year – that’s the equivalent of reducing the healthcare costs of every man, woman and child </a:t>
            </a:r>
          </a:p>
          <a:p>
            <a:pPr lvl="0" algn="ctr"/>
            <a:r>
              <a:rPr lang="en-GB" sz="2800" b="1" dirty="0">
                <a:solidFill>
                  <a:srgbClr val="FFFFFF"/>
                </a:solidFill>
                <a:latin typeface="Arial"/>
                <a:cs typeface="Arial"/>
              </a:rPr>
              <a:t>by $1,000 a year.</a:t>
            </a:r>
            <a:r>
              <a:rPr lang="en-GB" sz="3200" b="1" dirty="0">
                <a:latin typeface="Arial"/>
                <a:cs typeface="Arial"/>
              </a:rPr>
              <a:t> </a:t>
            </a:r>
            <a:endParaRPr lang="en-GB" sz="3200" b="1" dirty="0" smtClean="0">
              <a:latin typeface="Arial"/>
              <a:cs typeface="Arial"/>
            </a:endParaRPr>
          </a:p>
          <a:p>
            <a:pPr lvl="0" algn="ctr"/>
            <a:endParaRPr lang="en-GB" sz="800" b="1" dirty="0">
              <a:latin typeface="Arial"/>
              <a:cs typeface="Arial"/>
            </a:endParaRPr>
          </a:p>
          <a:p>
            <a:pPr lvl="0" algn="ctr"/>
            <a:r>
              <a:rPr lang="en-GB" sz="2400" b="1" u="sng" dirty="0" smtClean="0">
                <a:latin typeface="Arial"/>
                <a:cs typeface="Arial"/>
                <a:hlinkClick r:id="rId4"/>
              </a:rPr>
              <a:t>Source</a:t>
            </a:r>
            <a:endParaRPr lang="en-GB" sz="2400" b="1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23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5504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99592" y="1124744"/>
            <a:ext cx="5040560" cy="4311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36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Retailers could increase their profit margins by more than 60% through the full exploitation of big data </a:t>
            </a:r>
            <a:r>
              <a:rPr lang="en-GB" sz="3600" b="1" dirty="0" smtClean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analytics.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en-GB" sz="800" b="1" dirty="0" smtClean="0">
              <a:solidFill>
                <a:srgbClr val="FFFFFF"/>
              </a:solidFill>
              <a:latin typeface="Arial"/>
              <a:ea typeface="Calibri"/>
              <a:cs typeface="Times New Roman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u="sng" dirty="0" smtClean="0">
                <a:solidFill>
                  <a:srgbClr val="0563C1"/>
                </a:solidFill>
                <a:latin typeface="Arial"/>
                <a:ea typeface="Calibri"/>
                <a:cs typeface="Times New Roman"/>
                <a:hlinkClick r:id="rId4"/>
              </a:rPr>
              <a:t>Source</a:t>
            </a:r>
            <a:endParaRPr lang="en-GB" sz="2000" b="1" dirty="0">
              <a:ea typeface="Calibri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24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61457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195736" y="1133582"/>
            <a:ext cx="4680520" cy="43116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36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The </a:t>
            </a:r>
            <a:r>
              <a:rPr lang="en-GB" sz="3600" b="1" dirty="0" smtClean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big </a:t>
            </a:r>
            <a:r>
              <a:rPr lang="en-GB" sz="36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data industry is expected to grow from US$10.2 billion in 2013 to about US$54.3 billion by 2017.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endParaRPr lang="en-GB" sz="800" b="1" dirty="0">
              <a:solidFill>
                <a:srgbClr val="FFFFFF"/>
              </a:solidFill>
              <a:latin typeface="Arial"/>
              <a:ea typeface="Calibri"/>
              <a:cs typeface="Times New Roman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</a:pPr>
            <a:r>
              <a:rPr lang="en-GB" sz="2000" b="1" dirty="0">
                <a:solidFill>
                  <a:srgbClr val="FFFFFF"/>
                </a:solidFill>
                <a:latin typeface="Arial"/>
                <a:ea typeface="Calibri"/>
                <a:cs typeface="Times New Roman"/>
              </a:rPr>
              <a:t> </a:t>
            </a:r>
            <a:r>
              <a:rPr lang="en-GB" sz="2000" b="1" u="sng" dirty="0" smtClean="0">
                <a:solidFill>
                  <a:srgbClr val="FFFFFF"/>
                </a:solidFill>
                <a:latin typeface="Arial"/>
                <a:ea typeface="Calibri"/>
                <a:cs typeface="Times New Roman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ea typeface="Calibri"/>
              <a:cs typeface="Times New Roman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132860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25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11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hlinkClick r:id="rId3"/>
          </p:cNvPr>
          <p:cNvSpPr/>
          <p:nvPr/>
        </p:nvSpPr>
        <p:spPr>
          <a:xfrm>
            <a:off x="3358474" y="1759687"/>
            <a:ext cx="3044812" cy="490417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hlinkClick r:id="rId4"/>
          </p:cNvPr>
          <p:cNvSpPr/>
          <p:nvPr/>
        </p:nvSpPr>
        <p:spPr>
          <a:xfrm>
            <a:off x="1683062" y="3198041"/>
            <a:ext cx="1300548" cy="239470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hlinkClick r:id="rId3"/>
          </p:cNvPr>
          <p:cNvSpPr/>
          <p:nvPr/>
        </p:nvSpPr>
        <p:spPr>
          <a:xfrm>
            <a:off x="6250281" y="4238552"/>
            <a:ext cx="1453553" cy="1461306"/>
          </a:xfrm>
          <a:prstGeom prst="ellipse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45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hlinkClick r:id="rId3"/>
          </p:cNvPr>
          <p:cNvSpPr/>
          <p:nvPr/>
        </p:nvSpPr>
        <p:spPr>
          <a:xfrm>
            <a:off x="1667762" y="4475727"/>
            <a:ext cx="2547544" cy="451398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hlinkClick r:id="rId4"/>
          </p:cNvPr>
          <p:cNvSpPr/>
          <p:nvPr/>
        </p:nvSpPr>
        <p:spPr>
          <a:xfrm>
            <a:off x="4932040" y="4475727"/>
            <a:ext cx="2547544" cy="451398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hlinkClick r:id="rId5"/>
          </p:cNvPr>
          <p:cNvSpPr/>
          <p:nvPr/>
        </p:nvSpPr>
        <p:spPr>
          <a:xfrm>
            <a:off x="6747549" y="5424428"/>
            <a:ext cx="732035" cy="749780"/>
          </a:xfrm>
          <a:prstGeom prst="roundRect">
            <a:avLst>
              <a:gd name="adj" fmla="val 8306"/>
            </a:avLst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hlinkClick r:id="rId6"/>
          </p:cNvPr>
          <p:cNvSpPr/>
          <p:nvPr/>
        </p:nvSpPr>
        <p:spPr>
          <a:xfrm>
            <a:off x="2344712" y="5170036"/>
            <a:ext cx="1112235" cy="578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hlinkClick r:id="rId7"/>
          </p:cNvPr>
          <p:cNvSpPr/>
          <p:nvPr/>
        </p:nvSpPr>
        <p:spPr>
          <a:xfrm>
            <a:off x="3692875" y="5170036"/>
            <a:ext cx="575704" cy="578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hlinkClick r:id="rId8"/>
          </p:cNvPr>
          <p:cNvSpPr/>
          <p:nvPr/>
        </p:nvSpPr>
        <p:spPr>
          <a:xfrm>
            <a:off x="4515022" y="5170036"/>
            <a:ext cx="575704" cy="578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hlinkClick r:id="rId9"/>
          </p:cNvPr>
          <p:cNvSpPr/>
          <p:nvPr/>
        </p:nvSpPr>
        <p:spPr>
          <a:xfrm>
            <a:off x="5379118" y="5170036"/>
            <a:ext cx="575704" cy="578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hlinkClick r:id="rId10"/>
          </p:cNvPr>
          <p:cNvSpPr/>
          <p:nvPr/>
        </p:nvSpPr>
        <p:spPr>
          <a:xfrm>
            <a:off x="6247587" y="5170036"/>
            <a:ext cx="575704" cy="578623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hlinkClick r:id="rId11"/>
          </p:cNvPr>
          <p:cNvSpPr/>
          <p:nvPr/>
        </p:nvSpPr>
        <p:spPr>
          <a:xfrm>
            <a:off x="2771800" y="6021288"/>
            <a:ext cx="1647080" cy="35108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hlinkClick r:id="rId12"/>
          </p:cNvPr>
          <p:cNvSpPr/>
          <p:nvPr/>
        </p:nvSpPr>
        <p:spPr>
          <a:xfrm>
            <a:off x="4860031" y="6021288"/>
            <a:ext cx="1520289" cy="351082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71688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556792"/>
            <a:ext cx="4606497" cy="3647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4000" b="1" dirty="0">
                <a:solidFill>
                  <a:schemeClr val="bg1"/>
                </a:solidFill>
                <a:latin typeface="Arial"/>
                <a:cs typeface="Arial"/>
              </a:rPr>
              <a:t>Over 90% of all the data in the world was created in the past 2 </a:t>
            </a:r>
            <a:r>
              <a:rPr lang="en-GB" sz="4000" b="1" dirty="0" smtClean="0">
                <a:solidFill>
                  <a:schemeClr val="bg1"/>
                </a:solidFill>
                <a:latin typeface="Arial"/>
                <a:cs typeface="Arial"/>
              </a:rPr>
              <a:t>years.</a:t>
            </a:r>
          </a:p>
          <a:p>
            <a:pPr lvl="0" algn="ctr"/>
            <a:endParaRPr lang="en-GB" sz="1100" b="1" dirty="0">
              <a:solidFill>
                <a:schemeClr val="bg1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chemeClr val="bg1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>
                <a:solidFill>
                  <a:srgbClr val="FFFFFF"/>
                </a:solidFill>
                <a:latin typeface="Calibri"/>
              </a:rPr>
              <a:t>2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4110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268760"/>
            <a:ext cx="4968552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It is expected </a:t>
            </a:r>
          </a:p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that by 2020 the 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amount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of digital information in existence will have grown from 3.2 </a:t>
            </a:r>
            <a:r>
              <a:rPr lang="en-GB" sz="3200" b="1" dirty="0" err="1">
                <a:solidFill>
                  <a:srgbClr val="FFFFFF"/>
                </a:solidFill>
                <a:latin typeface="Arial"/>
                <a:cs typeface="Arial"/>
              </a:rPr>
              <a:t>zettabytes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 today to 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40 </a:t>
            </a:r>
            <a:r>
              <a:rPr lang="en-GB" sz="3200" b="1" dirty="0" err="1">
                <a:solidFill>
                  <a:srgbClr val="FFFFFF"/>
                </a:solidFill>
                <a:latin typeface="Arial"/>
                <a:cs typeface="Arial"/>
              </a:rPr>
              <a:t>zettabytes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</a:p>
          <a:p>
            <a:pPr lvl="0" algn="ctr"/>
            <a:endParaRPr lang="en-GB" sz="12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>
                <a:solidFill>
                  <a:srgbClr val="FFFFFF"/>
                </a:solidFill>
                <a:latin typeface="Calibri"/>
              </a:rPr>
              <a:t>3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6089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484784"/>
            <a:ext cx="460649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600" b="1" dirty="0">
                <a:solidFill>
                  <a:srgbClr val="FFFFFF"/>
                </a:solidFill>
                <a:latin typeface="Arial"/>
                <a:cs typeface="Arial"/>
              </a:rPr>
              <a:t>The total amount </a:t>
            </a:r>
            <a:endParaRPr lang="en-GB" sz="36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600" b="1" dirty="0" smtClean="0">
                <a:solidFill>
                  <a:srgbClr val="FFFFFF"/>
                </a:solidFill>
                <a:latin typeface="Arial"/>
                <a:cs typeface="Arial"/>
              </a:rPr>
              <a:t>of </a:t>
            </a:r>
            <a:r>
              <a:rPr lang="en-GB" sz="3600" b="1" dirty="0">
                <a:solidFill>
                  <a:srgbClr val="FFFFFF"/>
                </a:solidFill>
                <a:latin typeface="Arial"/>
                <a:cs typeface="Arial"/>
              </a:rPr>
              <a:t>data being captured and stored by industry doubles every 1.2 </a:t>
            </a:r>
            <a:r>
              <a:rPr lang="en-GB" sz="3600" b="1" dirty="0" smtClean="0">
                <a:solidFill>
                  <a:srgbClr val="FFFFFF"/>
                </a:solidFill>
                <a:latin typeface="Arial"/>
                <a:cs typeface="Arial"/>
              </a:rPr>
              <a:t>years. </a:t>
            </a:r>
            <a:endParaRPr lang="en-GB" sz="36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40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4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3497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51720" y="1124744"/>
            <a:ext cx="4968552" cy="44781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Every minute </a:t>
            </a:r>
          </a:p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we send 204 million emails, generate 1,8 million Facebook likes, send 278 thousand Tweets, and up-load 200,000 photos to 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Facebook. </a:t>
            </a:r>
            <a:endParaRPr lang="en-GB" sz="32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9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5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341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1126480"/>
            <a:ext cx="4606497" cy="4047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Google alone processes on average over 40 thousand search queries per second, making it over 3.5 billion in a single day. </a:t>
            </a:r>
          </a:p>
          <a:p>
            <a:pPr lvl="0" algn="ctr"/>
            <a:endParaRPr lang="en-GB" sz="9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>
                <a:solidFill>
                  <a:srgbClr val="FFFFFF"/>
                </a:solidFill>
                <a:latin typeface="Calibri"/>
              </a:rPr>
              <a:t>6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68902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1835696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907704" y="980728"/>
            <a:ext cx="5184576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Around 100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hours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of video are uploaded to YouTube every minute and it would take you around 15 years to watch every video uploaded by users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in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one day.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5536" y="188640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>
                <a:solidFill>
                  <a:srgbClr val="FFFFFF"/>
                </a:solidFill>
                <a:latin typeface="Calibri"/>
              </a:rPr>
              <a:t>7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321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Click r:id="rId2"/>
          </p:cNvPr>
          <p:cNvSpPr/>
          <p:nvPr/>
        </p:nvSpPr>
        <p:spPr>
          <a:xfrm>
            <a:off x="7237167" y="5110745"/>
            <a:ext cx="1644811" cy="1583719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683568" y="548680"/>
            <a:ext cx="5400600" cy="5112568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black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15616" y="908720"/>
            <a:ext cx="460649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Around 100 </a:t>
            </a:r>
            <a:endParaRPr lang="en-GB" sz="3200" b="1" dirty="0" smtClean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hours of </a:t>
            </a:r>
            <a:r>
              <a:rPr lang="en-GB" sz="3200" b="1" dirty="0">
                <a:solidFill>
                  <a:srgbClr val="FFFFFF"/>
                </a:solidFill>
                <a:latin typeface="Arial"/>
                <a:cs typeface="Arial"/>
              </a:rPr>
              <a:t>video are uploaded to YouTube every minute and it would take you around 15 years to watch every video uploaded by users in one day</a:t>
            </a:r>
            <a:r>
              <a:rPr lang="en-GB" sz="3200" b="1" dirty="0" smtClean="0">
                <a:solidFill>
                  <a:srgbClr val="FFFFFF"/>
                </a:solidFill>
                <a:latin typeface="Arial"/>
                <a:cs typeface="Arial"/>
              </a:rPr>
              <a:t>.</a:t>
            </a:r>
          </a:p>
          <a:p>
            <a:pPr lvl="0" algn="ctr"/>
            <a:endParaRPr lang="en-GB" sz="800" b="1" dirty="0">
              <a:solidFill>
                <a:srgbClr val="FFFFFF"/>
              </a:solidFill>
              <a:latin typeface="Arial"/>
              <a:cs typeface="Arial"/>
            </a:endParaRPr>
          </a:p>
          <a:p>
            <a:pPr lvl="0" algn="ctr"/>
            <a:r>
              <a:rPr lang="en-GB" sz="2000" b="1" u="sng" dirty="0" smtClean="0">
                <a:solidFill>
                  <a:srgbClr val="FFFFFF"/>
                </a:solidFill>
                <a:latin typeface="Arial"/>
                <a:cs typeface="Arial"/>
                <a:hlinkClick r:id="rId4"/>
              </a:rPr>
              <a:t>Source</a:t>
            </a:r>
            <a:endParaRPr lang="en-GB" sz="2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588224" y="260648"/>
            <a:ext cx="756637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8800" b="1" dirty="0" smtClean="0">
                <a:solidFill>
                  <a:srgbClr val="FFFFFF"/>
                </a:solidFill>
                <a:latin typeface="Calibri"/>
              </a:rPr>
              <a:t>8</a:t>
            </a:r>
            <a:endParaRPr lang="en-GB" dirty="0">
              <a:solidFill>
                <a:srgbClr val="FFFF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8219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755</Words>
  <Application>Microsoft Macintosh PowerPoint</Application>
  <PresentationFormat>On-screen Show (4:3)</PresentationFormat>
  <Paragraphs>127</Paragraphs>
  <Slides>28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BIG Data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Camilla</dc:creator>
  <cp:lastModifiedBy>l</cp:lastModifiedBy>
  <cp:revision>23</cp:revision>
  <dcterms:created xsi:type="dcterms:W3CDTF">2016-03-28T02:51:41Z</dcterms:created>
  <dcterms:modified xsi:type="dcterms:W3CDTF">2016-12-28T14:05:42Z</dcterms:modified>
</cp:coreProperties>
</file>

<file path=docProps/thumbnail.jpeg>
</file>